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95" r:id="rId3"/>
    <p:sldId id="297" r:id="rId4"/>
    <p:sldId id="299" r:id="rId5"/>
    <p:sldId id="309" r:id="rId6"/>
    <p:sldId id="313" r:id="rId7"/>
    <p:sldId id="307" r:id="rId8"/>
    <p:sldId id="308" r:id="rId9"/>
    <p:sldId id="317" r:id="rId10"/>
    <p:sldId id="311" r:id="rId11"/>
    <p:sldId id="314" r:id="rId12"/>
    <p:sldId id="315" r:id="rId13"/>
    <p:sldId id="267" r:id="rId14"/>
    <p:sldId id="305" r:id="rId15"/>
    <p:sldId id="316" r:id="rId16"/>
    <p:sldId id="312" r:id="rId17"/>
    <p:sldId id="304" r:id="rId18"/>
    <p:sldId id="319" r:id="rId19"/>
    <p:sldId id="306" r:id="rId20"/>
    <p:sldId id="318" r:id="rId21"/>
    <p:sldId id="29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A2A"/>
    <a:srgbClr val="FFBE26"/>
    <a:srgbClr val="198DED"/>
    <a:srgbClr val="FC5B23"/>
    <a:srgbClr val="04C0CF"/>
    <a:srgbClr val="3BC06B"/>
    <a:srgbClr val="F12528"/>
    <a:srgbClr val="191A1C"/>
    <a:srgbClr val="2F3EDA"/>
    <a:srgbClr val="1E5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4745" autoAdjust="0"/>
  </p:normalViewPr>
  <p:slideViewPr>
    <p:cSldViewPr snapToGrid="0">
      <p:cViewPr varScale="1">
        <p:scale>
          <a:sx n="102" d="100"/>
          <a:sy n="102" d="100"/>
        </p:scale>
        <p:origin x="304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fld id="{39EB72FF-F97A-4C54-AFE4-87159325A1D2}" type="datetimeFigureOut">
              <a:rPr lang="zh-CN" altLang="en-US" smtClean="0"/>
              <a:pPr/>
              <a:t>18/3/24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fld id="{70032090-0EC0-42E2-84D6-CA7AD3171C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91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方正兰亭纤黑简体" panose="02000000000000000000" pitchFamily="2" charset="-122"/>
        <a:ea typeface="方正兰亭纤黑简体" panose="020000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兰亭纤黑简体" panose="02000000000000000000" pitchFamily="2" charset="-122"/>
        <a:ea typeface="方正兰亭纤黑简体" panose="020000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兰亭纤黑简体" panose="02000000000000000000" pitchFamily="2" charset="-122"/>
        <a:ea typeface="方正兰亭纤黑简体" panose="020000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兰亭纤黑简体" panose="02000000000000000000" pitchFamily="2" charset="-122"/>
        <a:ea typeface="方正兰亭纤黑简体" panose="020000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兰亭纤黑简体" panose="02000000000000000000" pitchFamily="2" charset="-122"/>
        <a:ea typeface="方正兰亭纤黑简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20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3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250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11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4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9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2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66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3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163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87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7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2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282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85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84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08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32090-0EC0-42E2-84D6-CA7AD3171C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8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transition spd="slow" advTm="55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p:transition spd="slow" advTm="55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p:transition spd="slow" advTm="55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83069"/>
      </p:ext>
    </p:extLst>
  </p:cSld>
  <p:clrMapOvr>
    <a:masterClrMapping/>
  </p:clrMapOvr>
  <p:transition spd="slow" advTm="55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91524"/>
      </p:ext>
    </p:extLst>
  </p:cSld>
  <p:clrMapOvr>
    <a:masterClrMapping/>
  </p:clrMapOvr>
  <p:transition spd="slow" advTm="55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7764"/>
      </p:ext>
    </p:extLst>
  </p:cSld>
  <p:clrMapOvr>
    <a:masterClrMapping/>
  </p:clrMapOvr>
  <p:transition spd="slow" advTm="55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91038"/>
      </p:ext>
    </p:extLst>
  </p:cSld>
  <p:clrMapOvr>
    <a:masterClrMapping/>
  </p:clrMapOvr>
  <p:transition spd="slow" advTm="55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940"/>
      </p:ext>
    </p:extLst>
  </p:cSld>
  <p:clrMapOvr>
    <a:masterClrMapping/>
  </p:clrMapOvr>
  <p:transition spd="slow" advTm="55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098015"/>
      </p:ext>
    </p:extLst>
  </p:cSld>
  <p:clrMapOvr>
    <a:masterClrMapping/>
  </p:clrMapOvr>
  <p:transition spd="slow" advTm="55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85213"/>
      </p:ext>
    </p:extLst>
  </p:cSld>
  <p:clrMapOvr>
    <a:masterClrMapping/>
  </p:clrMapOvr>
  <p:transition spd="slow" advTm="55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73069"/>
      </p:ext>
    </p:extLst>
  </p:cSld>
  <p:clrMapOvr>
    <a:masterClrMapping/>
  </p:clrMapOvr>
  <p:transition spd="slow" advTm="55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ransition spd="slow" advTm="55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43440"/>
      </p:ext>
    </p:extLst>
  </p:cSld>
  <p:clrMapOvr>
    <a:masterClrMapping/>
  </p:clrMapOvr>
  <p:transition spd="slow" advTm="550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798222"/>
      </p:ext>
    </p:extLst>
  </p:cSld>
  <p:clrMapOvr>
    <a:masterClrMapping/>
  </p:clrMapOvr>
  <p:transition spd="slow" advTm="550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2388-CC78-45F2-8FFB-6173E86243B1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C35D-12A6-496B-82D8-E89FC5FA5E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40656"/>
      </p:ext>
    </p:extLst>
  </p:cSld>
  <p:clrMapOvr>
    <a:masterClrMapping/>
  </p:clrMapOvr>
  <p:transition spd="slow" advTm="55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ransition spd="slow" advTm="55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p:transition spd="slow" advTm="55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p:transition spd="slow" advTm="55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p:transition spd="slow" advTm="55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ransition spd="slow" advTm="55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ransition spd="slow" advTm="55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p:transition spd="slow" advTm="55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55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fld id="{E8622388-CC78-45F2-8FFB-6173E86243B1}" type="datetimeFigureOut">
              <a:rPr lang="zh-CN" altLang="en-US" smtClean="0"/>
              <a:pPr/>
              <a:t>18/3/24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defRPr>
            </a:lvl1pPr>
          </a:lstStyle>
          <a:p>
            <a:fld id="{3807C35D-12A6-496B-82D8-E89FC5FA5E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4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55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方正兰亭纤黑简体" panose="02000000000000000000" pitchFamily="2" charset="-122"/>
          <a:ea typeface="方正兰亭纤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兰亭纤黑简体" panose="02000000000000000000" pitchFamily="2" charset="-122"/>
          <a:ea typeface="方正兰亭纤黑简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兰亭纤黑简体" panose="02000000000000000000" pitchFamily="2" charset="-122"/>
          <a:ea typeface="方正兰亭纤黑简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兰亭纤黑简体" panose="02000000000000000000" pitchFamily="2" charset="-122"/>
          <a:ea typeface="方正兰亭纤黑简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兰亭纤黑简体" panose="02000000000000000000" pitchFamily="2" charset="-122"/>
          <a:ea typeface="方正兰亭纤黑简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9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20.xml"/><Relationship Id="rId9" Type="http://schemas.openxmlformats.org/officeDocument/2006/relationships/image" Target="../media/image1.png"/><Relationship Id="rId10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416" y="6307791"/>
            <a:ext cx="6862213" cy="6858000"/>
          </a:xfrm>
          <a:prstGeom prst="rect">
            <a:avLst/>
          </a:prstGeom>
        </p:spPr>
      </p:pic>
      <p:pic>
        <p:nvPicPr>
          <p:cNvPr id="5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96" y="6288235"/>
            <a:ext cx="6788389" cy="6858000"/>
          </a:xfrm>
          <a:prstGeom prst="rect">
            <a:avLst/>
          </a:prstGeom>
        </p:spPr>
      </p:pic>
      <p:pic>
        <p:nvPicPr>
          <p:cNvPr id="6" name="PA_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970" y="6113324"/>
            <a:ext cx="6858000" cy="6858000"/>
          </a:xfrm>
          <a:prstGeom prst="rect">
            <a:avLst/>
          </a:prstGeom>
        </p:spPr>
      </p:pic>
      <p:pic>
        <p:nvPicPr>
          <p:cNvPr id="7" name="PA_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9" y="6307791"/>
            <a:ext cx="283509" cy="283509"/>
          </a:xfrm>
          <a:prstGeom prst="rect">
            <a:avLst/>
          </a:prstGeom>
        </p:spPr>
      </p:pic>
      <p:pic>
        <p:nvPicPr>
          <p:cNvPr id="8" name="PA_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345" y="5586524"/>
            <a:ext cx="609600" cy="609600"/>
          </a:xfrm>
          <a:prstGeom prst="rect">
            <a:avLst/>
          </a:prstGeom>
        </p:spPr>
      </p:pic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4821280" y="2074804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并发之美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  <p:sp>
        <p:nvSpPr>
          <p:cNvPr id="10" name="PA_矩形 9"/>
          <p:cNvSpPr/>
          <p:nvPr>
            <p:custDataLst>
              <p:tags r:id="rId7"/>
            </p:custDataLst>
          </p:nvPr>
        </p:nvSpPr>
        <p:spPr>
          <a:xfrm>
            <a:off x="207384" y="4704391"/>
            <a:ext cx="11669486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rgbClr val="666666"/>
                </a:solidFill>
                <a:latin typeface="+mj-ea"/>
                <a:ea typeface="+mj-ea"/>
                <a:cs typeface="PingFang SC Ultralight" charset="-122"/>
              </a:rPr>
              <a:t>黄博闻</a:t>
            </a:r>
            <a:endParaRPr lang="zh-CN" altLang="en-US" dirty="0">
              <a:latin typeface="+mj-ea"/>
              <a:ea typeface="+mj-ea"/>
              <a:cs typeface="PingFang SC Ultralight" charset="-122"/>
            </a:endParaRPr>
          </a:p>
        </p:txBody>
      </p:sp>
      <p:pic>
        <p:nvPicPr>
          <p:cNvPr id="11" name="PA_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188" y="-5533088"/>
            <a:ext cx="6862213" cy="6858000"/>
          </a:xfrm>
          <a:prstGeom prst="rect">
            <a:avLst/>
          </a:prstGeom>
        </p:spPr>
      </p:pic>
      <p:pic>
        <p:nvPicPr>
          <p:cNvPr id="12" name="PA_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404" y="-5163710"/>
            <a:ext cx="6788389" cy="6858000"/>
          </a:xfrm>
          <a:prstGeom prst="rect">
            <a:avLst/>
          </a:prstGeom>
        </p:spPr>
      </p:pic>
      <p:pic>
        <p:nvPicPr>
          <p:cNvPr id="13" name="PA_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5338621"/>
            <a:ext cx="6858000" cy="6858000"/>
          </a:xfrm>
          <a:prstGeom prst="rect">
            <a:avLst/>
          </a:prstGeom>
        </p:spPr>
      </p:pic>
      <p:sp>
        <p:nvSpPr>
          <p:cNvPr id="14" name="PA_矩形 8"/>
          <p:cNvSpPr/>
          <p:nvPr>
            <p:custDataLst>
              <p:tags r:id="rId11"/>
            </p:custDataLst>
          </p:nvPr>
        </p:nvSpPr>
        <p:spPr>
          <a:xfrm>
            <a:off x="4858485" y="292150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走进多线程编程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8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">
        <p:fade/>
      </p:transition>
    </mc:Choice>
    <mc:Fallback xmlns="">
      <p:transition spd="med" advTm="2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F2E7"/>
              </a:gs>
              <a:gs pos="100000">
                <a:srgbClr val="F9F2E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31" y="1311318"/>
            <a:ext cx="6297938" cy="42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7723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F2E7"/>
              </a:gs>
              <a:gs pos="100000">
                <a:srgbClr val="F9F2E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6155" y="2644170"/>
            <a:ext cx="845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dirty="0" smtClean="0">
                <a:solidFill>
                  <a:srgbClr val="FF0000"/>
                </a:solidFill>
              </a:rPr>
              <a:t>［定义］</a:t>
            </a:r>
            <a:r>
              <a:rPr lang="zh-CN" altLang="en-US" sz="2400" dirty="0" smtClean="0"/>
              <a:t>： </a:t>
            </a:r>
            <a:r>
              <a:rPr lang="zh-CN" altLang="en-US" sz="2400" dirty="0"/>
              <a:t>逻辑上相关的两个或多</a:t>
            </a:r>
            <a:r>
              <a:rPr lang="zh-CN" altLang="en-US" sz="2400" dirty="0" smtClean="0"/>
              <a:t>个线程为</a:t>
            </a:r>
            <a:r>
              <a:rPr lang="zh-CN" altLang="en-US" sz="2400" dirty="0"/>
              <a:t>完成一项任务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通过</a:t>
            </a:r>
            <a:r>
              <a:rPr lang="zh-CN" altLang="en-US" sz="2400" dirty="0"/>
              <a:t>协调活动来使用同一资源，而产生的执行时序的约束关系，称为</a:t>
            </a:r>
            <a:r>
              <a:rPr lang="zh-CN" altLang="en-US" sz="2400" b="1" u="sng" dirty="0"/>
              <a:t>同步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3886774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F2E7"/>
              </a:gs>
              <a:gs pos="100000">
                <a:srgbClr val="F9F2E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298803" y="2644169"/>
            <a:ext cx="3483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摄像头二次开发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人脸识别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三维建模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三维图形渲染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129595" y="0"/>
            <a:ext cx="5822378" cy="8190989"/>
            <a:chOff x="3487265" y="-9347"/>
            <a:chExt cx="5822378" cy="819098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97164">
              <a:off x="3487265" y="-9347"/>
              <a:ext cx="5822378" cy="8190989"/>
            </a:xfrm>
            <a:prstGeom prst="rect">
              <a:avLst/>
            </a:prstGeom>
          </p:spPr>
        </p:pic>
        <p:pic>
          <p:nvPicPr>
            <p:cNvPr id="5" name="mobileScreen.mp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509704" y="776614"/>
              <a:ext cx="2933549" cy="525998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4656473" y="3198167"/>
            <a:ext cx="3483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三维表情侦测引擎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478191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33 0.00509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F2E7"/>
              </a:gs>
              <a:gs pos="100000">
                <a:srgbClr val="F9F2E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590550"/>
            <a:ext cx="9283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48558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F2E7"/>
              </a:gs>
              <a:gs pos="100000">
                <a:srgbClr val="F9F2E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83379" y="120675"/>
            <a:ext cx="6025242" cy="55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经典的</a:t>
            </a:r>
            <a:r>
              <a:rPr lang="zh-CN" altLang="en-US" sz="2400" smtClean="0"/>
              <a:t>线程同步模型：生产者－消费者问题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5" y="384515"/>
            <a:ext cx="8069170" cy="208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21" y="2481153"/>
            <a:ext cx="5080000" cy="368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2" y="2481153"/>
            <a:ext cx="508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3827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7585"/>
            <a:ext cx="12192000" cy="30365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" y="0"/>
            <a:ext cx="12190850" cy="6858000"/>
          </a:xfrm>
          <a:prstGeom prst="rect">
            <a:avLst/>
          </a:prstGeom>
          <a:gradFill flip="none" rotWithShape="1">
            <a:gsLst>
              <a:gs pos="0">
                <a:srgbClr val="E1E1E5"/>
              </a:gs>
              <a:gs pos="4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8904" y="3075057"/>
            <a:ext cx="33922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III.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线程的互斥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11182" y="6568442"/>
            <a:ext cx="579116" cy="579116"/>
          </a:xfrm>
          <a:prstGeom prst="ellipse">
            <a:avLst/>
          </a:prstGeom>
          <a:gradFill flip="none" rotWithShape="1">
            <a:gsLst>
              <a:gs pos="100000">
                <a:srgbClr val="2BC2B3"/>
              </a:gs>
              <a:gs pos="72000">
                <a:srgbClr val="28E99D"/>
              </a:gs>
              <a:gs pos="55191">
                <a:srgbClr val="58D8C1"/>
              </a:gs>
              <a:gs pos="29100">
                <a:srgbClr val="23D49E"/>
              </a:gs>
              <a:gs pos="0">
                <a:srgbClr val="27E99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79776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F3F9"/>
              </a:gs>
              <a:gs pos="100000">
                <a:srgbClr val="E7F3F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06" y="1536700"/>
            <a:ext cx="1816100" cy="3784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4383" y="853436"/>
            <a:ext cx="328931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200" dirty="0" smtClean="0">
                <a:latin typeface="STHupo" charset="-122"/>
                <a:ea typeface="STHupo" charset="-122"/>
                <a:cs typeface="STHupo" charset="-122"/>
              </a:rPr>
              <a:t>藏有宝藏的屋子</a:t>
            </a:r>
            <a:endParaRPr lang="zh-CN" altLang="en-US" sz="3200" dirty="0">
              <a:latin typeface="STHupo" charset="-122"/>
              <a:ea typeface="STHupo" charset="-122"/>
              <a:cs typeface="STHupo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097212" y="1647186"/>
            <a:ext cx="3771900" cy="2880364"/>
            <a:chOff x="7097212" y="1647186"/>
            <a:chExt cx="3771900" cy="288036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212" y="2330450"/>
              <a:ext cx="3771900" cy="21971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629288" y="1647186"/>
              <a:ext cx="2707747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3200" smtClean="0">
                  <a:latin typeface="STHupo" charset="-122"/>
                  <a:ea typeface="STHupo" charset="-122"/>
                  <a:cs typeface="STHupo" charset="-122"/>
                </a:rPr>
                <a:t>只有一把钥匙</a:t>
              </a:r>
              <a:endParaRPr lang="zh-CN" altLang="en-US" sz="3200" dirty="0">
                <a:latin typeface="STHupo" charset="-122"/>
                <a:ea typeface="STHupo" charset="-122"/>
                <a:cs typeface="STHupo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264092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F3F9"/>
              </a:gs>
              <a:gs pos="100000">
                <a:srgbClr val="E7F3F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94864" y="2951946"/>
            <a:ext cx="7002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［定义］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逻辑上彼此独立的两个或多</a:t>
            </a:r>
            <a:r>
              <a:rPr lang="zh-CN" altLang="en-US" sz="2400" dirty="0" smtClean="0"/>
              <a:t>个线程由于</a:t>
            </a:r>
            <a:r>
              <a:rPr lang="zh-CN" altLang="en-US" sz="2400" dirty="0"/>
              <a:t>争用同一资源而发生的相互制约关系称作</a:t>
            </a:r>
            <a:r>
              <a:rPr lang="zh-CN" altLang="en-US" sz="2400" b="1" u="sng" dirty="0"/>
              <a:t>互斥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6395054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F3F9"/>
              </a:gs>
              <a:gs pos="100000">
                <a:srgbClr val="E7F3F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298700"/>
            <a:ext cx="4965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3875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F3F9"/>
              </a:gs>
              <a:gs pos="100000">
                <a:srgbClr val="E7F3F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85" y="606816"/>
            <a:ext cx="5080000" cy="140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4" y="2273300"/>
            <a:ext cx="5080000" cy="4584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64" y="2373508"/>
            <a:ext cx="5080000" cy="4127500"/>
          </a:xfrm>
          <a:prstGeom prst="rect">
            <a:avLst/>
          </a:prstGeom>
        </p:spPr>
      </p:pic>
      <p:sp>
        <p:nvSpPr>
          <p:cNvPr id="9" name="虚尾箭头 8"/>
          <p:cNvSpPr/>
          <p:nvPr/>
        </p:nvSpPr>
        <p:spPr>
          <a:xfrm rot="17720948">
            <a:off x="4881902" y="1944757"/>
            <a:ext cx="596239" cy="5811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虚尾箭头 9"/>
          <p:cNvSpPr/>
          <p:nvPr/>
        </p:nvSpPr>
        <p:spPr>
          <a:xfrm rot="14431927">
            <a:off x="6237479" y="1899415"/>
            <a:ext cx="558016" cy="5811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33315" y="74933"/>
            <a:ext cx="6025242" cy="55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 smtClean="0"/>
              <a:t>经典的线程同步模型：读者－写者问题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8052804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87421"/>
            <a:ext cx="12338137" cy="7934994"/>
          </a:xfrm>
          <a:prstGeom prst="rect">
            <a:avLst/>
          </a:prstGeom>
        </p:spPr>
      </p:pic>
      <p:grpSp>
        <p:nvGrpSpPr>
          <p:cNvPr id="20" name="PA_组合 19"/>
          <p:cNvGrpSpPr/>
          <p:nvPr>
            <p:custDataLst>
              <p:tags r:id="rId1"/>
            </p:custDataLst>
          </p:nvPr>
        </p:nvGrpSpPr>
        <p:grpSpPr>
          <a:xfrm>
            <a:off x="4313978" y="4813447"/>
            <a:ext cx="1663700" cy="840510"/>
            <a:chOff x="4707678" y="5033963"/>
            <a:chExt cx="1663700" cy="84051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54743" y="5033963"/>
              <a:ext cx="369570" cy="3429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707678" y="5469297"/>
              <a:ext cx="1663700" cy="405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rgbClr val="666666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</a:rPr>
                <a:t>智能思维引擎</a:t>
              </a:r>
            </a:p>
          </p:txBody>
        </p:sp>
      </p:grpSp>
      <p:grpSp>
        <p:nvGrpSpPr>
          <p:cNvPr id="21" name="PA_组合 20"/>
          <p:cNvGrpSpPr/>
          <p:nvPr>
            <p:custDataLst>
              <p:tags r:id="rId2"/>
            </p:custDataLst>
          </p:nvPr>
        </p:nvGrpSpPr>
        <p:grpSpPr>
          <a:xfrm>
            <a:off x="6214321" y="4813447"/>
            <a:ext cx="1663700" cy="840510"/>
            <a:chOff x="6069541" y="5033963"/>
            <a:chExt cx="1663700" cy="84051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6606" y="5033963"/>
              <a:ext cx="369570" cy="33337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069541" y="5469297"/>
              <a:ext cx="1663700" cy="405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rgbClr val="666666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</a:rPr>
                <a:t>强大功能</a:t>
              </a:r>
            </a:p>
          </p:txBody>
        </p:sp>
      </p:grpSp>
      <p:pic>
        <p:nvPicPr>
          <p:cNvPr id="16" name="PA_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9" y="6307791"/>
            <a:ext cx="283509" cy="283509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345" y="5586524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18" y="0"/>
            <a:ext cx="4975943" cy="69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7702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_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416" y="6307791"/>
            <a:ext cx="6862213" cy="6858000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96" y="6288235"/>
            <a:ext cx="6788389" cy="6858000"/>
          </a:xfrm>
          <a:prstGeom prst="rect">
            <a:avLst/>
          </a:prstGeom>
        </p:spPr>
      </p:pic>
      <p:sp>
        <p:nvSpPr>
          <p:cNvPr id="3" name="PA_矩形 2"/>
          <p:cNvSpPr/>
          <p:nvPr>
            <p:custDataLst>
              <p:tags r:id="rId3"/>
            </p:custDataLst>
          </p:nvPr>
        </p:nvSpPr>
        <p:spPr>
          <a:xfrm>
            <a:off x="770300" y="662461"/>
            <a:ext cx="45807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666666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课后作业：</a:t>
            </a:r>
            <a:endParaRPr lang="zh-CN" altLang="en-US" sz="3200" dirty="0"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89" y="862170"/>
            <a:ext cx="369570" cy="354012"/>
          </a:xfrm>
          <a:prstGeom prst="rect">
            <a:avLst/>
          </a:prstGeom>
        </p:spPr>
      </p:pic>
      <p:pic>
        <p:nvPicPr>
          <p:cNvPr id="13" name="PA_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970" y="6113324"/>
            <a:ext cx="6858000" cy="6858000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9" y="6307791"/>
            <a:ext cx="283509" cy="283509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345" y="5586524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5416" y="2552153"/>
            <a:ext cx="733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分别举出生活中存在的“线程同步”与“线程互斥”的例子各三个。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24721" y="3390354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思考线程除了运行状态之外可能会存在哪几种状态？并举出对应的例子。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224721" y="4127913"/>
            <a:ext cx="784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用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代码实现作业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中的某一个例子（附上关系模型图以及设计思路）。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075367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87421"/>
            <a:ext cx="12338137" cy="7934994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9" y="6307791"/>
            <a:ext cx="283509" cy="283509"/>
          </a:xfrm>
          <a:prstGeom prst="rect">
            <a:avLst/>
          </a:prstGeom>
        </p:spPr>
      </p:pic>
      <p:pic>
        <p:nvPicPr>
          <p:cNvPr id="18" name="PA_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345" y="5586524"/>
            <a:ext cx="6096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019" y="-1455098"/>
            <a:ext cx="6162675" cy="1114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84" y="1554602"/>
            <a:ext cx="4975943" cy="38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9729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7585"/>
            <a:ext cx="12192000" cy="30365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" y="0"/>
            <a:ext cx="12190850" cy="6858000"/>
          </a:xfrm>
          <a:prstGeom prst="rect">
            <a:avLst/>
          </a:prstGeom>
          <a:gradFill flip="none" rotWithShape="1">
            <a:gsLst>
              <a:gs pos="0">
                <a:srgbClr val="E1E1E5"/>
              </a:gs>
              <a:gs pos="4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8904" y="3075057"/>
            <a:ext cx="3049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I.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线程的概念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11182" y="6568442"/>
            <a:ext cx="579116" cy="579116"/>
          </a:xfrm>
          <a:prstGeom prst="ellipse">
            <a:avLst/>
          </a:prstGeom>
          <a:gradFill flip="none" rotWithShape="1">
            <a:gsLst>
              <a:gs pos="100000">
                <a:srgbClr val="2BC2B3"/>
              </a:gs>
              <a:gs pos="72000">
                <a:srgbClr val="28E99D"/>
              </a:gs>
              <a:gs pos="55191">
                <a:srgbClr val="58D8C1"/>
              </a:gs>
              <a:gs pos="29100">
                <a:srgbClr val="23D49E"/>
              </a:gs>
              <a:gs pos="0">
                <a:srgbClr val="27E99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501656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C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纤黑简体" panose="02000000000000000000" pitchFamily="2" charset="-122"/>
              <a:ea typeface="方正兰亭纤黑简体" panose="020000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697" y="2593131"/>
            <a:ext cx="593557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363" y="4366985"/>
            <a:ext cx="5935579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50401" y="313661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 smtClean="0">
                <a:solidFill>
                  <a:prstClr val="black"/>
                </a:solidFill>
                <a:latin typeface="HYFONT"/>
                <a:ea typeface="方正兰亭纤黑简体" panose="02000000000000000000" pitchFamily="2" charset="-122"/>
              </a:rPr>
              <a:t>交响乐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FONT"/>
              <a:ea typeface="方正兰亭纤黑简体" panose="02000000000000000000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16468" y="1093345"/>
            <a:ext cx="794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程序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16468" y="3215830"/>
            <a:ext cx="794594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进程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16468" y="5186156"/>
            <a:ext cx="794594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线程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6240432" y="1070378"/>
            <a:ext cx="484632" cy="48463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271657" y="3170306"/>
            <a:ext cx="484632" cy="48463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6271657" y="5157007"/>
            <a:ext cx="484632" cy="48463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2943940" y="3186681"/>
            <a:ext cx="484632" cy="48463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3947563" y="821838"/>
            <a:ext cx="1601466" cy="822100"/>
            <a:chOff x="3947563" y="821838"/>
            <a:chExt cx="1601466" cy="822100"/>
          </a:xfrm>
        </p:grpSpPr>
        <p:sp>
          <p:nvSpPr>
            <p:cNvPr id="10" name="矩形 9"/>
            <p:cNvSpPr/>
            <p:nvPr/>
          </p:nvSpPr>
          <p:spPr>
            <a:xfrm>
              <a:off x="4290973" y="1093345"/>
              <a:ext cx="1258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b="1" smtClean="0">
                  <a:solidFill>
                    <a:prstClr val="black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</a:rPr>
                <a:t>交响乐谱 </a:t>
              </a:r>
              <a:endParaRPr lang="en-US" altLang="zh-CN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563" y="821838"/>
              <a:ext cx="343409" cy="822100"/>
            </a:xfrm>
            <a:prstGeom prst="rect">
              <a:avLst/>
            </a:prstGeom>
          </p:spPr>
        </p:pic>
      </p:grpSp>
      <p:grpSp>
        <p:nvGrpSpPr>
          <p:cNvPr id="31" name="组 30"/>
          <p:cNvGrpSpPr/>
          <p:nvPr/>
        </p:nvGrpSpPr>
        <p:grpSpPr>
          <a:xfrm>
            <a:off x="3724103" y="2958838"/>
            <a:ext cx="1824926" cy="753645"/>
            <a:chOff x="3724103" y="2958838"/>
            <a:chExt cx="1824926" cy="753645"/>
          </a:xfrm>
        </p:grpSpPr>
        <p:sp>
          <p:nvSpPr>
            <p:cNvPr id="16" name="矩形 15"/>
            <p:cNvSpPr/>
            <p:nvPr/>
          </p:nvSpPr>
          <p:spPr>
            <a:xfrm>
              <a:off x="4290972" y="3215830"/>
              <a:ext cx="12580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b="1" dirty="0" smtClean="0">
                  <a:solidFill>
                    <a:prstClr val="black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</a:rPr>
                <a:t>演奏过程 </a:t>
              </a:r>
              <a:endParaRPr lang="en-US" altLang="zh-CN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103" y="2958838"/>
              <a:ext cx="581269" cy="753645"/>
            </a:xfrm>
            <a:prstGeom prst="rect">
              <a:avLst/>
            </a:prstGeom>
          </p:spPr>
        </p:pic>
      </p:grpSp>
      <p:grpSp>
        <p:nvGrpSpPr>
          <p:cNvPr id="32" name="组 31"/>
          <p:cNvGrpSpPr/>
          <p:nvPr/>
        </p:nvGrpSpPr>
        <p:grpSpPr>
          <a:xfrm>
            <a:off x="3779298" y="5027383"/>
            <a:ext cx="1769731" cy="969453"/>
            <a:chOff x="3779298" y="5027383"/>
            <a:chExt cx="1769731" cy="969453"/>
          </a:xfrm>
        </p:grpSpPr>
        <p:sp>
          <p:nvSpPr>
            <p:cNvPr id="17" name="矩形 16"/>
            <p:cNvSpPr/>
            <p:nvPr/>
          </p:nvSpPr>
          <p:spPr>
            <a:xfrm>
              <a:off x="4290973" y="5186156"/>
              <a:ext cx="12580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000" b="1" dirty="0" smtClean="0">
                  <a:solidFill>
                    <a:prstClr val="black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</a:rPr>
                <a:t>奏乐者们 </a:t>
              </a:r>
              <a:endParaRPr lang="en-US" altLang="zh-CN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298" y="5027383"/>
              <a:ext cx="470877" cy="969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957847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C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纤黑简体" panose="02000000000000000000" pitchFamily="2" charset="-122"/>
              <a:ea typeface="方正兰亭纤黑简体" panose="020000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697" y="2593131"/>
            <a:ext cx="593557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363" y="4366985"/>
            <a:ext cx="5935579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8322" y="3059668"/>
            <a:ext cx="10748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［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定义</a:t>
            </a:r>
            <a:r>
              <a:rPr lang="zh-CN" altLang="en-US" sz="2400" b="1" dirty="0" smtClean="0"/>
              <a:t>］</a:t>
            </a:r>
            <a:r>
              <a:rPr lang="en-US" altLang="zh-CN" dirty="0" smtClean="0"/>
              <a:t>:  </a:t>
            </a:r>
            <a:r>
              <a:rPr lang="zh-CN" altLang="en-US" sz="2400" dirty="0" smtClean="0"/>
              <a:t>线程</a:t>
            </a:r>
            <a:r>
              <a:rPr lang="zh-CN" altLang="en-US" sz="2400" dirty="0"/>
              <a:t>是进程执行运算的最小单位，亦即执行处理机调度的基本单位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374586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C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纤黑简体" panose="02000000000000000000" pitchFamily="2" charset="-122"/>
              <a:ea typeface="方正兰亭纤黑简体" panose="020000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697" y="2593131"/>
            <a:ext cx="593557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363" y="4366985"/>
            <a:ext cx="5935579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421777" y="3136612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FONT"/>
                <a:ea typeface="方正兰亭纤黑简体" panose="02000000000000000000" pitchFamily="2" charset="-122"/>
                <a:cs typeface="+mn-cs"/>
              </a:rPr>
              <a:t>WHY?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FONT"/>
              <a:ea typeface="方正兰亭纤黑简体" panose="02000000000000000000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0973" y="724181"/>
            <a:ext cx="7232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）使并行实体获得共享同一地址空间和所有可用数据的能力。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42949" y="1244941"/>
            <a:ext cx="531427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将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这些应用程序分解为多个线程，可使程序设计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变简单。</a:t>
            </a:r>
            <a:endParaRPr lang="en-US" altLang="zh-CN" sz="1600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进程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具有不同的地址空间，而线程是共享同一地址空间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90973" y="2300899"/>
            <a:ext cx="5568170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）易于切换，代价低</a:t>
            </a:r>
            <a:r>
              <a:rPr lang="zh-CN" altLang="en-US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。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2949" y="2821890"/>
            <a:ext cx="6239209" cy="155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由于线程具有少量私有资源（如</a:t>
            </a:r>
            <a:r>
              <a:rPr lang="en-US" altLang="zh-CN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thread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结构、程序计数器、堆栈）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，</a:t>
            </a:r>
            <a:endParaRPr lang="en-US" altLang="zh-CN" sz="1600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不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具有单独的地址空间，所以又把线程称为轻载进程（</a:t>
            </a:r>
            <a:r>
              <a:rPr lang="en-US" altLang="zh-CN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LWP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）。</a:t>
            </a:r>
            <a:endParaRPr lang="en-US" altLang="zh-CN" sz="1600" dirty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这样，线程的创建、撤销等操作就比进程快很多。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在操作系统中，创建一个线程比创建一个进程快</a:t>
            </a:r>
            <a:r>
              <a:rPr lang="en-US" altLang="zh-CN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10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～</a:t>
            </a:r>
            <a:r>
              <a:rPr lang="en-US" altLang="zh-CN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100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倍。</a:t>
            </a:r>
          </a:p>
          <a:p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290973" y="4420121"/>
            <a:ext cx="5568170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3</a:t>
            </a:r>
            <a:r>
              <a:rPr lang="zh-CN" altLang="en-US" sz="2000" b="1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）可以改善操作系统的性能。 </a:t>
            </a:r>
            <a:endParaRPr lang="en-US" altLang="zh-CN" sz="2000" b="1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42949" y="5042347"/>
            <a:ext cx="5519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如果存在大量的计算和</a:t>
            </a:r>
            <a:r>
              <a:rPr lang="en-US" altLang="zh-CN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IO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处理，采用多线程机制就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允许这</a:t>
            </a:r>
            <a:endParaRPr lang="en-US" altLang="zh-CN" sz="1600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些活动</a:t>
            </a:r>
            <a:r>
              <a:rPr lang="zh-CN" altLang="en-US" sz="1600" dirty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彼此重叠的进行，从而会加快应用程序的执行速度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。</a:t>
            </a:r>
            <a:endParaRPr lang="en-US" altLang="zh-CN" sz="1600" dirty="0" smtClean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多</a:t>
            </a:r>
            <a:r>
              <a:rPr lang="en-US" altLang="zh-CN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CPU</a:t>
            </a:r>
            <a:r>
              <a:rPr lang="zh-CN" altLang="en-US" sz="1600" dirty="0" smtClean="0">
                <a:solidFill>
                  <a:prstClr val="black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发明的原因。</a:t>
            </a:r>
            <a:endParaRPr lang="zh-CN" altLang="en-US" sz="1600" dirty="0">
              <a:solidFill>
                <a:prstClr val="black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332095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7292 0.0037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C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纤黑简体" panose="02000000000000000000" pitchFamily="2" charset="-122"/>
              <a:ea typeface="方正兰亭纤黑简体" panose="02000000000000000000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697" y="2593131"/>
            <a:ext cx="593557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363" y="4366985"/>
            <a:ext cx="593557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86828" y="860566"/>
            <a:ext cx="713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class</a:t>
            </a:r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MyThread</a:t>
            </a:r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extends</a:t>
            </a:r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Thread</a:t>
            </a:r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{</a:t>
            </a: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     </a:t>
            </a:r>
            <a:endParaRPr lang="pl-PL" altLang="zh-CN" dirty="0" smtClean="0">
              <a:solidFill>
                <a:srgbClr val="000000"/>
              </a:solidFill>
              <a:latin typeface="Consolas" charset="0"/>
            </a:endParaRP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pl-PL" altLang="zh-CN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pl-PL" altLang="zh-CN" dirty="0" err="1" smtClean="0">
                <a:solidFill>
                  <a:srgbClr val="000000"/>
                </a:solidFill>
                <a:latin typeface="Consolas" charset="0"/>
              </a:rPr>
              <a:t>MyThread</a:t>
            </a:r>
            <a:r>
              <a:rPr lang="pl-PL" altLang="zh-CN" dirty="0" smtClean="0">
                <a:solidFill>
                  <a:srgbClr val="000000"/>
                </a:solidFill>
                <a:latin typeface="Consolas" charset="0"/>
              </a:rPr>
              <a:t>(){};</a:t>
            </a:r>
            <a:endParaRPr lang="pl-PL" altLang="zh-CN" dirty="0">
              <a:solidFill>
                <a:srgbClr val="000000"/>
              </a:solidFill>
              <a:latin typeface="Consolas" charset="0"/>
            </a:endParaRPr>
          </a:p>
          <a:p>
            <a:pPr fontAlgn="base"/>
            <a:endParaRPr lang="pl-PL" altLang="zh-CN" dirty="0">
              <a:solidFill>
                <a:srgbClr val="000000"/>
              </a:solidFill>
              <a:latin typeface="Consolas" charset="0"/>
            </a:endParaRP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    @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Override</a:t>
            </a:r>
            <a:endParaRPr lang="pl-PL" altLang="zh-CN" dirty="0">
              <a:solidFill>
                <a:srgbClr val="000000"/>
              </a:solidFill>
              <a:latin typeface="Consolas" charset="0"/>
            </a:endParaRP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    public 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void</a:t>
            </a:r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 run() {</a:t>
            </a: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        </a:t>
            </a:r>
            <a:r>
              <a:rPr lang="pl-PL" altLang="zh-CN" dirty="0" err="1">
                <a:solidFill>
                  <a:srgbClr val="000000"/>
                </a:solidFill>
                <a:latin typeface="Consolas" charset="0"/>
              </a:rPr>
              <a:t>System.out.println</a:t>
            </a:r>
            <a:r>
              <a:rPr lang="pl-PL" altLang="zh-CN" dirty="0" smtClean="0">
                <a:solidFill>
                  <a:srgbClr val="000000"/>
                </a:solidFill>
                <a:latin typeface="Consolas" charset="0"/>
              </a:rPr>
              <a:t>(”</a:t>
            </a:r>
            <a:r>
              <a:rPr lang="zh-CN" altLang="en-US" dirty="0" smtClean="0">
                <a:solidFill>
                  <a:srgbClr val="000000"/>
                </a:solidFill>
                <a:latin typeface="Consolas" charset="0"/>
              </a:rPr>
              <a:t>线程正在</a:t>
            </a:r>
            <a:r>
              <a:rPr lang="en-US" altLang="zh-CN" dirty="0" smtClean="0">
                <a:solidFill>
                  <a:srgbClr val="000000"/>
                </a:solidFill>
                <a:latin typeface="Consolas" charset="0"/>
              </a:rPr>
              <a:t>Running</a:t>
            </a:r>
            <a:r>
              <a:rPr lang="zh-CN" altLang="en-US" dirty="0" smtClean="0">
                <a:solidFill>
                  <a:srgbClr val="000000"/>
                </a:solidFill>
                <a:latin typeface="Consolas" charset="0"/>
              </a:rPr>
              <a:t>！</a:t>
            </a:r>
            <a:r>
              <a:rPr lang="pl-PL" altLang="zh-CN" dirty="0" smtClean="0">
                <a:solidFill>
                  <a:srgbClr val="000000"/>
                </a:solidFill>
                <a:latin typeface="Consolas" charset="0"/>
              </a:rPr>
              <a:t>");</a:t>
            </a:r>
            <a:endParaRPr lang="pl-PL" altLang="zh-CN" dirty="0">
              <a:solidFill>
                <a:srgbClr val="000000"/>
              </a:solidFill>
              <a:latin typeface="Consolas" charset="0"/>
            </a:endParaRP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    }</a:t>
            </a:r>
          </a:p>
          <a:p>
            <a:pPr fontAlgn="base"/>
            <a:r>
              <a:rPr lang="pl-PL" altLang="zh-CN" dirty="0">
                <a:solidFill>
                  <a:srgbClr val="000000"/>
                </a:solidFill>
                <a:latin typeface="Consolas" charset="0"/>
              </a:rPr>
              <a:t>}</a:t>
            </a:r>
            <a:endParaRPr lang="pl-PL" altLang="zh-CN" b="0" i="0" dirty="0">
              <a:solidFill>
                <a:srgbClr val="000000"/>
              </a:solidFill>
              <a:effectLst/>
              <a:latin typeface="Consolas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99562" y="4746359"/>
            <a:ext cx="713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err="1" smtClean="0">
                <a:solidFill>
                  <a:srgbClr val="000000"/>
                </a:solidFill>
                <a:latin typeface="Consolas" charset="0"/>
              </a:rPr>
              <a:t>MyThread</a:t>
            </a:r>
            <a:r>
              <a:rPr lang="en-US" altLang="zh-C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Consolas" charset="0"/>
              </a:rPr>
              <a:t>myThread</a:t>
            </a:r>
            <a:r>
              <a:rPr lang="en-US" altLang="zh-CN" dirty="0" smtClean="0">
                <a:solidFill>
                  <a:srgbClr val="000000"/>
                </a:solidFill>
                <a:latin typeface="Consolas" charset="0"/>
              </a:rPr>
              <a:t> = new </a:t>
            </a:r>
            <a:r>
              <a:rPr lang="en-US" altLang="zh-CN" dirty="0" err="1" smtClean="0">
                <a:solidFill>
                  <a:srgbClr val="000000"/>
                </a:solidFill>
                <a:latin typeface="Consolas" charset="0"/>
              </a:rPr>
              <a:t>MyThread</a:t>
            </a:r>
            <a:r>
              <a:rPr lang="en-US" altLang="zh-CN" dirty="0" smtClean="0">
                <a:solidFill>
                  <a:srgbClr val="000000"/>
                </a:solidFill>
                <a:latin typeface="Consolas" charset="0"/>
              </a:rPr>
              <a:t>();</a:t>
            </a:r>
            <a:endParaRPr lang="pl-PL" altLang="zh-CN" dirty="0" smtClean="0">
              <a:solidFill>
                <a:srgbClr val="000000"/>
              </a:solidFill>
              <a:latin typeface="Consolas" charset="0"/>
            </a:endParaRPr>
          </a:p>
          <a:p>
            <a:pPr fontAlgn="base"/>
            <a:r>
              <a:rPr lang="pl-PL" altLang="zh-CN" dirty="0" err="1" smtClean="0">
                <a:solidFill>
                  <a:srgbClr val="000000"/>
                </a:solidFill>
                <a:latin typeface="Consolas" charset="0"/>
              </a:rPr>
              <a:t>myThread.start</a:t>
            </a:r>
            <a:r>
              <a:rPr lang="pl-PL" altLang="zh-CN" dirty="0" smtClean="0">
                <a:solidFill>
                  <a:srgbClr val="000000"/>
                </a:solidFill>
                <a:latin typeface="Consolas" charset="0"/>
              </a:rPr>
              <a:t>();</a:t>
            </a:r>
            <a:endParaRPr lang="pl-PL" altLang="zh-CN" dirty="0">
              <a:solidFill>
                <a:srgbClr val="000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21469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7585"/>
            <a:ext cx="12192000" cy="30365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" y="0"/>
            <a:ext cx="12190850" cy="6858000"/>
          </a:xfrm>
          <a:prstGeom prst="rect">
            <a:avLst/>
          </a:prstGeom>
          <a:gradFill flip="none" rotWithShape="1">
            <a:gsLst>
              <a:gs pos="0">
                <a:srgbClr val="E1E1E5"/>
              </a:gs>
              <a:gs pos="4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8904" y="3075057"/>
            <a:ext cx="3220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II.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线程的同步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11182" y="6568442"/>
            <a:ext cx="579116" cy="579116"/>
          </a:xfrm>
          <a:prstGeom prst="ellipse">
            <a:avLst/>
          </a:prstGeom>
          <a:gradFill flip="none" rotWithShape="1">
            <a:gsLst>
              <a:gs pos="100000">
                <a:srgbClr val="2BC2B3"/>
              </a:gs>
              <a:gs pos="72000">
                <a:srgbClr val="28E99D"/>
              </a:gs>
              <a:gs pos="55191">
                <a:srgbClr val="58D8C1"/>
              </a:gs>
              <a:gs pos="29100">
                <a:srgbClr val="23D49E"/>
              </a:gs>
              <a:gs pos="0">
                <a:srgbClr val="27E99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351666"/>
      </p:ext>
    </p:extLst>
  </p:cSld>
  <p:clrMapOvr>
    <a:masterClrMapping/>
  </p:clrMapOvr>
  <p:transition spd="slow" advTm="5500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2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7985</TotalTime>
  <Words>464</Words>
  <Application>Microsoft Macintosh PowerPoint</Application>
  <PresentationFormat>宽屏</PresentationFormat>
  <Paragraphs>80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Calibri</vt:lpstr>
      <vt:lpstr>Calibri Light</vt:lpstr>
      <vt:lpstr>Consolas</vt:lpstr>
      <vt:lpstr>HYFONT</vt:lpstr>
      <vt:lpstr>PingFang SC Ultralight</vt:lpstr>
      <vt:lpstr>STHupo</vt:lpstr>
      <vt:lpstr>等线</vt:lpstr>
      <vt:lpstr>等线 Light</vt:lpstr>
      <vt:lpstr>方正兰亭纤黑简体</vt:lpstr>
      <vt:lpstr>宋体</vt:lpstr>
      <vt:lpstr>Arial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249</cp:revision>
  <dcterms:created xsi:type="dcterms:W3CDTF">2015-05-05T08:02:14Z</dcterms:created>
  <dcterms:modified xsi:type="dcterms:W3CDTF">2018-03-25T02:26:21Z</dcterms:modified>
</cp:coreProperties>
</file>